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7" r:id="rId2"/>
    <p:sldId id="276" r:id="rId3"/>
    <p:sldId id="341" r:id="rId4"/>
    <p:sldId id="349" r:id="rId5"/>
    <p:sldId id="354" r:id="rId6"/>
    <p:sldId id="342" r:id="rId7"/>
    <p:sldId id="284" r:id="rId8"/>
  </p:sldIdLst>
  <p:sldSz cx="12192000" cy="68580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70A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48" autoAdjust="0"/>
    <p:restoredTop sz="94660"/>
  </p:normalViewPr>
  <p:slideViewPr>
    <p:cSldViewPr snapToGrid="0">
      <p:cViewPr varScale="1">
        <p:scale>
          <a:sx n="68" d="100"/>
          <a:sy n="68" d="100"/>
        </p:scale>
        <p:origin x="76" y="2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 N" userId="50c4739ea65a5c87" providerId="LiveId" clId="{9073926A-983A-407B-BD85-E23695C04E8D}"/>
    <pc:docChg chg="modSld">
      <pc:chgData name="K N" userId="50c4739ea65a5c87" providerId="LiveId" clId="{9073926A-983A-407B-BD85-E23695C04E8D}" dt="2023-12-17T11:35:16.946" v="1" actId="20577"/>
      <pc:docMkLst>
        <pc:docMk/>
      </pc:docMkLst>
      <pc:sldChg chg="modSp mod">
        <pc:chgData name="K N" userId="50c4739ea65a5c87" providerId="LiveId" clId="{9073926A-983A-407B-BD85-E23695C04E8D}" dt="2023-12-17T11:35:16.946" v="1" actId="20577"/>
        <pc:sldMkLst>
          <pc:docMk/>
          <pc:sldMk cId="3522995319" sldId="277"/>
        </pc:sldMkLst>
        <pc:graphicFrameChg chg="modGraphic">
          <ac:chgData name="K N" userId="50c4739ea65a5c87" providerId="LiveId" clId="{9073926A-983A-407B-BD85-E23695C04E8D}" dt="2023-12-17T11:35:16.946" v="1" actId="20577"/>
          <ac:graphicFrameMkLst>
            <pc:docMk/>
            <pc:sldMk cId="3522995319" sldId="277"/>
            <ac:graphicFrameMk id="5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671" cy="495386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497" y="1"/>
            <a:ext cx="2918670" cy="495386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r">
              <a:defRPr sz="1200"/>
            </a:lvl1pPr>
          </a:lstStyle>
          <a:p>
            <a:fld id="{2BFE8D13-4EF0-4EC7-BE02-63CD276515E8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5" tIns="45907" rIns="91815" bIns="459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417" y="4749970"/>
            <a:ext cx="5388930" cy="3886629"/>
          </a:xfrm>
          <a:prstGeom prst="rect">
            <a:avLst/>
          </a:prstGeom>
        </p:spPr>
        <p:txBody>
          <a:bodyPr vert="horz" lIns="91815" tIns="45907" rIns="91815" bIns="459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103"/>
            <a:ext cx="2918671" cy="495385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497" y="9374103"/>
            <a:ext cx="2918670" cy="495385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r">
              <a:defRPr sz="1200"/>
            </a:lvl1pPr>
          </a:lstStyle>
          <a:p>
            <a:fld id="{5E63DFE0-CDBF-40FD-9F44-132885054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06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EB5A-FDD9-4E2D-BFCE-4DAA98A332A7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69E5-E9A2-4077-9A9D-6972CF6A2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36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EB5A-FDD9-4E2D-BFCE-4DAA98A332A7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69E5-E9A2-4077-9A9D-6972CF6A2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17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EB5A-FDD9-4E2D-BFCE-4DAA98A332A7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69E5-E9A2-4077-9A9D-6972CF6A2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34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EB5A-FDD9-4E2D-BFCE-4DAA98A332A7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69E5-E9A2-4077-9A9D-6972CF6A2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49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EB5A-FDD9-4E2D-BFCE-4DAA98A332A7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69E5-E9A2-4077-9A9D-6972CF6A2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985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EB5A-FDD9-4E2D-BFCE-4DAA98A332A7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69E5-E9A2-4077-9A9D-6972CF6A2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27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EB5A-FDD9-4E2D-BFCE-4DAA98A332A7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69E5-E9A2-4077-9A9D-6972CF6A2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80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EB5A-FDD9-4E2D-BFCE-4DAA98A332A7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69E5-E9A2-4077-9A9D-6972CF6A2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55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EB5A-FDD9-4E2D-BFCE-4DAA98A332A7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69E5-E9A2-4077-9A9D-6972CF6A2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228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EB5A-FDD9-4E2D-BFCE-4DAA98A332A7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69E5-E9A2-4077-9A9D-6972CF6A2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88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EB5A-FDD9-4E2D-BFCE-4DAA98A332A7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69E5-E9A2-4077-9A9D-6972CF6A2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14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EEB5A-FDD9-4E2D-BFCE-4DAA98A332A7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569E5-E9A2-4077-9A9D-6972CF6A2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93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567421"/>
              </p:ext>
            </p:extLst>
          </p:nvPr>
        </p:nvGraphicFramePr>
        <p:xfrm>
          <a:off x="0" y="0"/>
          <a:ext cx="10946674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2937">
                  <a:extLst>
                    <a:ext uri="{9D8B030D-6E8A-4147-A177-3AD203B41FA5}">
                      <a16:colId xmlns:a16="http://schemas.microsoft.com/office/drawing/2014/main" val="3395450870"/>
                    </a:ext>
                  </a:extLst>
                </a:gridCol>
                <a:gridCol w="8673737">
                  <a:extLst>
                    <a:ext uri="{9D8B030D-6E8A-4147-A177-3AD203B41FA5}">
                      <a16:colId xmlns:a16="http://schemas.microsoft.com/office/drawing/2014/main" val="138845620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kumimoji="1" lang="ja-JP" altLang="en-US" sz="4000"/>
                        <a:t>では、自分</a:t>
                      </a:r>
                      <a:r>
                        <a:rPr kumimoji="1" lang="ja-JP" altLang="en-US" sz="4000" dirty="0"/>
                        <a:t>でも</a:t>
                      </a:r>
                      <a:endParaRPr kumimoji="1" lang="en-US" altLang="ja-JP" sz="4000" dirty="0"/>
                    </a:p>
                    <a:p>
                      <a:r>
                        <a:rPr kumimoji="1" lang="ja-JP" altLang="en-US" sz="4000" dirty="0">
                          <a:solidFill>
                            <a:srgbClr val="FF0000"/>
                          </a:solidFill>
                        </a:rPr>
                        <a:t>「はじめ」「中」「終わり」</a:t>
                      </a:r>
                      <a:r>
                        <a:rPr kumimoji="1" lang="ja-JP" altLang="en-US" sz="4000" dirty="0"/>
                        <a:t>に分けてみよう！</a:t>
                      </a:r>
                      <a:endParaRPr kumimoji="1" lang="en-US" altLang="ja-JP" sz="4000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400" dirty="0"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初め（はじめ）</a:t>
                      </a:r>
                      <a:endParaRPr kumimoji="1" lang="en-US" altLang="ja-JP" sz="5400" dirty="0"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400" dirty="0">
                        <a:solidFill>
                          <a:srgbClr val="FF0000"/>
                        </a:solidFill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400" dirty="0">
                        <a:solidFill>
                          <a:srgbClr val="FF0000"/>
                        </a:solidFill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800" dirty="0">
                        <a:solidFill>
                          <a:srgbClr val="FF0000"/>
                        </a:solidFill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400" dirty="0"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中</a:t>
                      </a:r>
                      <a:endParaRPr kumimoji="1" lang="en-US" altLang="ja-JP" sz="5400" dirty="0"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400" dirty="0"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l"/>
                      <a:endParaRPr kumimoji="1" lang="en-US" altLang="ja-JP" sz="5400" dirty="0">
                        <a:solidFill>
                          <a:srgbClr val="FF0000"/>
                        </a:solidFill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400" dirty="0"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400" dirty="0"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終わり</a:t>
                      </a:r>
                      <a:endParaRPr kumimoji="1" lang="en-US" altLang="ja-JP" sz="5400" dirty="0"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400" dirty="0"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l"/>
                      <a:endParaRPr kumimoji="1" lang="en-US" altLang="ja-JP" sz="5400" dirty="0">
                        <a:solidFill>
                          <a:srgbClr val="FF0000"/>
                        </a:solidFill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algn="l"/>
                      <a:endParaRPr kumimoji="1" lang="en-US" altLang="ja-JP" sz="5400" dirty="0">
                        <a:solidFill>
                          <a:srgbClr val="FF0000"/>
                        </a:solidFill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803067"/>
                  </a:ext>
                </a:extLst>
              </a:tr>
            </a:tbl>
          </a:graphicData>
        </a:graphic>
      </p:graphicFrame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46674" y="0"/>
            <a:ext cx="1194526" cy="6832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6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「初め」「中」「終わり</a:t>
            </a:r>
            <a:r>
              <a:rPr kumimoji="1" lang="ja-JP" altLang="en-US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」とは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8069943" y="0"/>
            <a:ext cx="1785257" cy="6745514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 anchorCtr="0"/>
          <a:lstStyle/>
          <a:p>
            <a:r>
              <a:rPr lang="ja-JP" altLang="en-US" sz="3200" dirty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これから説明する</a:t>
            </a:r>
            <a:r>
              <a:rPr lang="ja-JP" altLang="en-US" sz="3200" b="1" dirty="0">
                <a:solidFill>
                  <a:srgbClr val="FF0000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話題を、説明</a:t>
            </a:r>
            <a:r>
              <a:rPr lang="ja-JP" altLang="en-US" sz="3200" dirty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している。</a:t>
            </a:r>
            <a:endParaRPr lang="en-US" altLang="ja-JP" sz="3200" dirty="0">
              <a:solidFill>
                <a:schemeClr val="tx1"/>
              </a:solidFill>
              <a:latin typeface="ＤＦ平成明朝体W3" panose="02020309000000000000" pitchFamily="17" charset="-128"/>
              <a:ea typeface="ＤＦ平成明朝体W3" panose="02020309000000000000" pitchFamily="17" charset="-128"/>
            </a:endParaRPr>
          </a:p>
          <a:p>
            <a:r>
              <a:rPr lang="ja-JP" altLang="en-US" sz="3200" dirty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（または「問い」がある）</a:t>
            </a:r>
            <a:endParaRPr lang="en-US" altLang="ja-JP" sz="3200" dirty="0">
              <a:solidFill>
                <a:schemeClr val="tx1"/>
              </a:solidFill>
              <a:latin typeface="ＤＦ平成明朝体W3" panose="02020309000000000000" pitchFamily="17" charset="-128"/>
              <a:ea typeface="ＤＦ平成明朝体W3" panose="02020309000000000000" pitchFamily="17" charset="-128"/>
            </a:endParaRPr>
          </a:p>
          <a:p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5312229" y="0"/>
            <a:ext cx="1777999" cy="6745514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 anchorCtr="0"/>
          <a:lstStyle/>
          <a:p>
            <a:r>
              <a:rPr lang="ja-JP" altLang="en-US" sz="3200" dirty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「はじめ」でしめした話題について、</a:t>
            </a:r>
            <a:r>
              <a:rPr lang="ja-JP" altLang="en-US" sz="3200" b="1" dirty="0">
                <a:solidFill>
                  <a:srgbClr val="FF0000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具体的な例をあげて、説明</a:t>
            </a:r>
            <a:r>
              <a:rPr lang="ja-JP" altLang="en-US" sz="3200" dirty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している。</a:t>
            </a:r>
            <a:endParaRPr kumimoji="1" lang="ja-JP" altLang="en-US" sz="1400" dirty="0"/>
          </a:p>
        </p:txBody>
      </p:sp>
      <p:sp>
        <p:nvSpPr>
          <p:cNvPr id="8" name="角丸四角形 7"/>
          <p:cNvSpPr/>
          <p:nvPr/>
        </p:nvSpPr>
        <p:spPr>
          <a:xfrm>
            <a:off x="2442756" y="0"/>
            <a:ext cx="1777999" cy="6745514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 anchorCtr="0"/>
          <a:lstStyle/>
          <a:p>
            <a:r>
              <a:rPr lang="ja-JP" altLang="en-US" sz="3200" dirty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全体を</a:t>
            </a:r>
            <a:r>
              <a:rPr lang="ja-JP" altLang="en-US" sz="3200" b="1" dirty="0">
                <a:solidFill>
                  <a:srgbClr val="FF0000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まとめ</a:t>
            </a:r>
            <a:r>
              <a:rPr lang="ja-JP" altLang="en-US" sz="3200" dirty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ている。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2299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46674" y="0"/>
            <a:ext cx="1219926" cy="68453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「初め」「中」「終わり」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61753"/>
              </p:ext>
            </p:extLst>
          </p:nvPr>
        </p:nvGraphicFramePr>
        <p:xfrm>
          <a:off x="0" y="0"/>
          <a:ext cx="10946674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2937">
                  <a:extLst>
                    <a:ext uri="{9D8B030D-6E8A-4147-A177-3AD203B41FA5}">
                      <a16:colId xmlns:a16="http://schemas.microsoft.com/office/drawing/2014/main" val="3395450870"/>
                    </a:ext>
                  </a:extLst>
                </a:gridCol>
                <a:gridCol w="8673737">
                  <a:extLst>
                    <a:ext uri="{9D8B030D-6E8A-4147-A177-3AD203B41FA5}">
                      <a16:colId xmlns:a16="http://schemas.microsoft.com/office/drawing/2014/main" val="138845620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kumimoji="1" lang="ja-JP" altLang="en-US" sz="4400" dirty="0"/>
                        <a:t>初め　</a:t>
                      </a:r>
                      <a:r>
                        <a:rPr kumimoji="1" lang="en-US" altLang="ja-JP" sz="4400" dirty="0"/>
                        <a:t>…</a:t>
                      </a:r>
                    </a:p>
                    <a:p>
                      <a:r>
                        <a:rPr kumimoji="1" lang="ja-JP" altLang="en-US" sz="4400" dirty="0"/>
                        <a:t>　中　</a:t>
                      </a:r>
                      <a:r>
                        <a:rPr kumimoji="1" lang="en-US" altLang="ja-JP" sz="4400" dirty="0"/>
                        <a:t>…</a:t>
                      </a:r>
                    </a:p>
                    <a:p>
                      <a:r>
                        <a:rPr kumimoji="1" lang="ja-JP" altLang="en-US" sz="4400" dirty="0"/>
                        <a:t>終わり</a:t>
                      </a:r>
                      <a:r>
                        <a:rPr kumimoji="1" lang="en-US" altLang="ja-JP" sz="4400" dirty="0"/>
                        <a:t>…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4000" dirty="0"/>
                        <a:t>《</a:t>
                      </a:r>
                      <a:r>
                        <a:rPr kumimoji="1" lang="ja-JP" altLang="en-US" sz="4000" dirty="0"/>
                        <a:t>やること</a:t>
                      </a:r>
                      <a:r>
                        <a:rPr kumimoji="1" lang="en-US" altLang="ja-JP" sz="4000" dirty="0"/>
                        <a:t>》</a:t>
                      </a:r>
                    </a:p>
                    <a:p>
                      <a:pPr algn="l"/>
                      <a:r>
                        <a:rPr kumimoji="1" lang="ja-JP" altLang="en-US" sz="5400" dirty="0"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①</a:t>
                      </a:r>
                      <a:r>
                        <a:rPr kumimoji="1" lang="ja-JP" altLang="en-US" sz="5400" dirty="0">
                          <a:solidFill>
                            <a:srgbClr val="FF0000"/>
                          </a:solidFill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形式段落</a:t>
                      </a:r>
                      <a:r>
                        <a:rPr kumimoji="1" lang="ja-JP" altLang="en-US" sz="5400" dirty="0"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に分ける</a:t>
                      </a:r>
                      <a:endParaRPr kumimoji="1" lang="en-US" altLang="ja-JP" sz="5400" dirty="0"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5400" dirty="0"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②</a:t>
                      </a:r>
                      <a:r>
                        <a:rPr kumimoji="1" lang="ja-JP" altLang="en-US" sz="3600" dirty="0">
                          <a:solidFill>
                            <a:srgbClr val="FF0000"/>
                          </a:solidFill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「初め」「中」「終わり」　　</a:t>
                      </a:r>
                      <a:endParaRPr kumimoji="1" lang="en-US" altLang="ja-JP" sz="3600" dirty="0">
                        <a:solidFill>
                          <a:srgbClr val="FF0000"/>
                        </a:solidFill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5400" dirty="0"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　に分ける</a:t>
                      </a:r>
                      <a:endParaRPr kumimoji="1" lang="en-US" altLang="ja-JP" sz="5400" dirty="0"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algn="l"/>
                      <a:endParaRPr kumimoji="1" lang="en-US" altLang="ja-JP" sz="1600" dirty="0"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400" dirty="0"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③なぜ、そう分けたのか理由を説明できるようにする。</a:t>
                      </a:r>
                      <a:endParaRPr kumimoji="1" lang="en-US" altLang="ja-JP" sz="5400" dirty="0"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800" dirty="0"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800" dirty="0"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※</a:t>
                      </a:r>
                      <a:r>
                        <a:rPr kumimoji="1" lang="ja-JP" altLang="en-US" sz="4800" dirty="0"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</a:rPr>
                        <a:t>考えた人から、黒板にアイディアを書く。</a:t>
                      </a:r>
                      <a:endParaRPr kumimoji="1" lang="en-US" altLang="ja-JP" sz="4800" dirty="0"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400" dirty="0"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  <a:p>
                      <a:pPr algn="l"/>
                      <a:endParaRPr kumimoji="1" lang="en-US" altLang="ja-JP" sz="5400" dirty="0">
                        <a:solidFill>
                          <a:srgbClr val="FF0000"/>
                        </a:solidFill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803067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5090161" y="50800"/>
            <a:ext cx="2542539" cy="67691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92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1082130" y="0"/>
            <a:ext cx="1071770" cy="68453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説明文のポイント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251052"/>
              </p:ext>
            </p:extLst>
          </p:nvPr>
        </p:nvGraphicFramePr>
        <p:xfrm>
          <a:off x="0" y="0"/>
          <a:ext cx="11082130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018">
                  <a:extLst>
                    <a:ext uri="{9D8B030D-6E8A-4147-A177-3AD203B41FA5}">
                      <a16:colId xmlns:a16="http://schemas.microsoft.com/office/drawing/2014/main" val="3395450870"/>
                    </a:ext>
                  </a:extLst>
                </a:gridCol>
                <a:gridCol w="9000112">
                  <a:extLst>
                    <a:ext uri="{9D8B030D-6E8A-4147-A177-3AD203B41FA5}">
                      <a16:colId xmlns:a16="http://schemas.microsoft.com/office/drawing/2014/main" val="138845620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そう。実は、「根拠」が弱いと、</a:t>
                      </a:r>
                      <a:endParaRPr kumimoji="1" lang="en-US" altLang="ja-JP" sz="2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36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「その意見、まちがってない？」</a:t>
                      </a:r>
                      <a:endParaRPr kumimoji="1" lang="en-US" altLang="ja-JP" sz="3600" dirty="0">
                        <a:solidFill>
                          <a:srgbClr val="FF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ということになりかねないのです！</a:t>
                      </a:r>
                      <a:endParaRPr kumimoji="1" lang="en-US" altLang="ja-JP" sz="2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36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『</a:t>
                      </a:r>
                      <a:r>
                        <a:rPr kumimoji="1" lang="ja-JP" altLang="en-US" sz="36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事実</a:t>
                      </a:r>
                      <a:r>
                        <a:rPr kumimoji="1" lang="en-US" altLang="ja-JP" sz="36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』</a:t>
                      </a:r>
                      <a:endParaRPr kumimoji="1" lang="en-US" altLang="ja-JP" sz="3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…</a:t>
                      </a:r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実際に起こったこと。</a:t>
                      </a:r>
                      <a:endParaRPr kumimoji="1" lang="en-US" altLang="ja-JP" sz="3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r>
                        <a:rPr kumimoji="1" lang="en-US" altLang="ja-JP" sz="3600" dirty="0">
                          <a:solidFill>
                            <a:schemeClr val="accent6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『</a:t>
                      </a:r>
                      <a:r>
                        <a:rPr kumimoji="1" lang="ja-JP" altLang="en-US" sz="3600" dirty="0">
                          <a:solidFill>
                            <a:schemeClr val="accent6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意見</a:t>
                      </a:r>
                      <a:r>
                        <a:rPr kumimoji="1" lang="en-US" altLang="ja-JP" sz="3600" dirty="0">
                          <a:solidFill>
                            <a:schemeClr val="accent6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』</a:t>
                      </a:r>
                      <a:endParaRPr kumimoji="1" lang="en-US" altLang="ja-JP" sz="3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kumimoji="1" lang="en-US" altLang="ja-JP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…</a:t>
                      </a:r>
                      <a:r>
                        <a:rPr kumimoji="1" lang="ja-JP" altLang="en-US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「事実」と「根拠」をもとに考えた、筆者の意見</a:t>
                      </a:r>
                      <a:endParaRPr kumimoji="1" lang="en-US" altLang="ja-JP" sz="3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『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根拠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』</a:t>
                      </a:r>
                      <a:endParaRPr kumimoji="1" lang="en-US" altLang="ja-JP" sz="3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kumimoji="1" lang="en-US" altLang="ja-JP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…</a:t>
                      </a:r>
                      <a:r>
                        <a:rPr kumimoji="1" lang="ja-JP" altLang="en-US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なぜ、そういう意見をもったのかという理由</a:t>
                      </a:r>
                      <a:endParaRPr kumimoji="1" lang="en-US" altLang="ja-JP" sz="3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endParaRPr kumimoji="1" lang="en-US" altLang="ja-JP" sz="3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803067"/>
                  </a:ext>
                </a:extLst>
              </a:tr>
            </a:tbl>
          </a:graphicData>
        </a:graphic>
      </p:graphicFrame>
      <p:grpSp>
        <p:nvGrpSpPr>
          <p:cNvPr id="17" name="グループ化 16"/>
          <p:cNvGrpSpPr/>
          <p:nvPr/>
        </p:nvGrpSpPr>
        <p:grpSpPr>
          <a:xfrm>
            <a:off x="2217163" y="1666828"/>
            <a:ext cx="4309533" cy="4995332"/>
            <a:chOff x="2167467" y="931333"/>
            <a:chExt cx="4309533" cy="4995332"/>
          </a:xfrm>
        </p:grpSpPr>
        <p:sp>
          <p:nvSpPr>
            <p:cNvPr id="3" name="正方形/長方形 2"/>
            <p:cNvSpPr/>
            <p:nvPr/>
          </p:nvSpPr>
          <p:spPr>
            <a:xfrm>
              <a:off x="2167467" y="931333"/>
              <a:ext cx="1811866" cy="2260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「事実」</a:t>
              </a:r>
              <a:endParaRPr kumimoji="1"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 algn="ctr"/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（例）</a:t>
              </a:r>
              <a:endParaRPr kumimoji="1"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Ａさんと、目が合った。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665134" y="931333"/>
              <a:ext cx="1811866" cy="2260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「意見」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 algn="ctr"/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（例）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Ａさんは、ぼくのことが好きなようだ。</a:t>
              </a:r>
            </a:p>
          </p:txBody>
        </p:sp>
        <p:cxnSp>
          <p:nvCxnSpPr>
            <p:cNvPr id="7" name="直線矢印コネクタ 6"/>
            <p:cNvCxnSpPr>
              <a:stCxn id="3" idx="3"/>
            </p:cNvCxnSpPr>
            <p:nvPr/>
          </p:nvCxnSpPr>
          <p:spPr>
            <a:xfrm>
              <a:off x="3979333" y="2061633"/>
              <a:ext cx="685801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矢印コネクタ 8"/>
            <p:cNvCxnSpPr/>
            <p:nvPr/>
          </p:nvCxnSpPr>
          <p:spPr>
            <a:xfrm flipV="1">
              <a:off x="4307235" y="2159000"/>
              <a:ext cx="9903" cy="1490135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/>
            <p:cNvSpPr/>
            <p:nvPr/>
          </p:nvSpPr>
          <p:spPr>
            <a:xfrm>
              <a:off x="3479801" y="3666065"/>
              <a:ext cx="1811866" cy="2260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「根拠」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 algn="ctr"/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（例）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目が合うというのは自分に気があるからだ。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pic>
        <p:nvPicPr>
          <p:cNvPr id="10" name="図 9">
            <a:extLst>
              <a:ext uri="{FF2B5EF4-FFF2-40B4-BE49-F238E27FC236}">
                <a16:creationId xmlns:a16="http://schemas.microsoft.com/office/drawing/2014/main" id="{15F1B394-29DA-46F8-8422-BF065BCBD5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772" y="3673021"/>
            <a:ext cx="1737924" cy="1490134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976D7E-7B9C-4C30-A934-9ECFBE52890A}"/>
              </a:ext>
            </a:extLst>
          </p:cNvPr>
          <p:cNvSpPr txBox="1"/>
          <p:nvPr/>
        </p:nvSpPr>
        <p:spPr>
          <a:xfrm>
            <a:off x="5167508" y="3944358"/>
            <a:ext cx="1191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rgbClr val="FF0000"/>
                </a:solidFill>
              </a:rPr>
              <a:t>!?</a:t>
            </a:r>
            <a:endParaRPr kumimoji="1" lang="ja-JP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52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1082130" y="12700"/>
            <a:ext cx="1059070" cy="68199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ポイント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247992"/>
              </p:ext>
            </p:extLst>
          </p:nvPr>
        </p:nvGraphicFramePr>
        <p:xfrm>
          <a:off x="0" y="0"/>
          <a:ext cx="11082130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9032">
                  <a:extLst>
                    <a:ext uri="{9D8B030D-6E8A-4147-A177-3AD203B41FA5}">
                      <a16:colId xmlns:a16="http://schemas.microsoft.com/office/drawing/2014/main" val="3395450870"/>
                    </a:ext>
                  </a:extLst>
                </a:gridCol>
                <a:gridCol w="9683098">
                  <a:extLst>
                    <a:ext uri="{9D8B030D-6E8A-4147-A177-3AD203B41FA5}">
                      <a16:colId xmlns:a16="http://schemas.microsoft.com/office/drawing/2014/main" val="138845620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どういう風に根拠を示せば相手に伝わるのか、考えてみよう。</a:t>
                      </a:r>
                      <a:endParaRPr kumimoji="1" lang="en-US" altLang="ja-JP" sz="2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…</a:t>
                      </a:r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根拠がしっかり書かれている例</a:t>
                      </a:r>
                      <a:endParaRPr kumimoji="1" lang="en-US" altLang="ja-JP" sz="3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803067"/>
                  </a:ext>
                </a:extLst>
              </a:tr>
            </a:tbl>
          </a:graphicData>
        </a:graphic>
      </p:graphicFrame>
      <p:grpSp>
        <p:nvGrpSpPr>
          <p:cNvPr id="17" name="グループ化 16"/>
          <p:cNvGrpSpPr/>
          <p:nvPr/>
        </p:nvGrpSpPr>
        <p:grpSpPr>
          <a:xfrm>
            <a:off x="1538594" y="1671998"/>
            <a:ext cx="4309533" cy="4995332"/>
            <a:chOff x="2167467" y="931333"/>
            <a:chExt cx="4309533" cy="4995332"/>
          </a:xfrm>
        </p:grpSpPr>
        <p:sp>
          <p:nvSpPr>
            <p:cNvPr id="3" name="正方形/長方形 2"/>
            <p:cNvSpPr/>
            <p:nvPr/>
          </p:nvSpPr>
          <p:spPr>
            <a:xfrm>
              <a:off x="2167467" y="931333"/>
              <a:ext cx="1811866" cy="2260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「事実」</a:t>
              </a:r>
              <a:endParaRPr kumimoji="1"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 algn="ctr"/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（例）</a:t>
              </a:r>
              <a:endParaRPr kumimoji="1"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１００ｍ</a:t>
              </a:r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走のタイムが１５．１秒だった。</a:t>
              </a:r>
              <a:endParaRPr kumimoji="1" lang="ja-JP" altLang="en-US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665134" y="931333"/>
              <a:ext cx="1811866" cy="2260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「意見」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 algn="ctr"/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（例）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ぼくは、リレーの代表に選ばれないだろう。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cxnSp>
          <p:nvCxnSpPr>
            <p:cNvPr id="7" name="直線矢印コネクタ 6"/>
            <p:cNvCxnSpPr>
              <a:stCxn id="3" idx="3"/>
            </p:cNvCxnSpPr>
            <p:nvPr/>
          </p:nvCxnSpPr>
          <p:spPr>
            <a:xfrm>
              <a:off x="3979333" y="2061633"/>
              <a:ext cx="685801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矢印コネクタ 8"/>
            <p:cNvCxnSpPr/>
            <p:nvPr/>
          </p:nvCxnSpPr>
          <p:spPr>
            <a:xfrm flipV="1">
              <a:off x="4307235" y="2159000"/>
              <a:ext cx="9903" cy="1490135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/>
            <p:cNvSpPr/>
            <p:nvPr/>
          </p:nvSpPr>
          <p:spPr>
            <a:xfrm>
              <a:off x="3479801" y="3666065"/>
              <a:ext cx="1811866" cy="2260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「根拠」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 algn="ctr"/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（例）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１３秒台の人が２人、１４秒台の人が３人いる。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589F81C-BFC9-47F6-A664-A49A1AABE4D4}"/>
              </a:ext>
            </a:extLst>
          </p:cNvPr>
          <p:cNvGrpSpPr/>
          <p:nvPr/>
        </p:nvGrpSpPr>
        <p:grpSpPr>
          <a:xfrm>
            <a:off x="6027163" y="155020"/>
            <a:ext cx="4309533" cy="5532548"/>
            <a:chOff x="2167467" y="931333"/>
            <a:chExt cx="4309533" cy="4995332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AEF91C8-E38B-42F3-8AFE-F1B9C42BDDA6}"/>
                </a:ext>
              </a:extLst>
            </p:cNvPr>
            <p:cNvSpPr/>
            <p:nvPr/>
          </p:nvSpPr>
          <p:spPr>
            <a:xfrm>
              <a:off x="2167467" y="931333"/>
              <a:ext cx="1811866" cy="2260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「事実」</a:t>
              </a:r>
              <a:endParaRPr kumimoji="1"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 algn="ctr"/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（例）</a:t>
              </a:r>
              <a:endParaRPr kumimoji="1"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北海道で大きな地震が起きた。</a:t>
              </a: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31CF0AD6-E73D-429E-81D2-2E4FA93B568E}"/>
                </a:ext>
              </a:extLst>
            </p:cNvPr>
            <p:cNvSpPr/>
            <p:nvPr/>
          </p:nvSpPr>
          <p:spPr>
            <a:xfrm>
              <a:off x="4665134" y="931333"/>
              <a:ext cx="1811866" cy="2260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「意見」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 algn="ctr"/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（例）</a:t>
              </a:r>
            </a:p>
            <a:p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もしもの時に備えて、家に防災バックを置いておくべきだ。</a:t>
              </a:r>
            </a:p>
          </p:txBody>
        </p: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AC49ABC0-5DD6-481F-8BBB-B18B06DFD734}"/>
                </a:ext>
              </a:extLst>
            </p:cNvPr>
            <p:cNvCxnSpPr>
              <a:stCxn id="12" idx="3"/>
            </p:cNvCxnSpPr>
            <p:nvPr/>
          </p:nvCxnSpPr>
          <p:spPr>
            <a:xfrm>
              <a:off x="3979333" y="2061633"/>
              <a:ext cx="685801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CAE58D48-AD9F-448A-A138-6C31A2EC5EC5}"/>
                </a:ext>
              </a:extLst>
            </p:cNvPr>
            <p:cNvCxnSpPr/>
            <p:nvPr/>
          </p:nvCxnSpPr>
          <p:spPr>
            <a:xfrm flipV="1">
              <a:off x="4307235" y="2159000"/>
              <a:ext cx="9903" cy="1490135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60623949-383A-4F82-A6A0-72B8536B5715}"/>
                </a:ext>
              </a:extLst>
            </p:cNvPr>
            <p:cNvSpPr/>
            <p:nvPr/>
          </p:nvSpPr>
          <p:spPr>
            <a:xfrm>
              <a:off x="3479801" y="3666065"/>
              <a:ext cx="1811866" cy="2260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「根拠」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 algn="ctr"/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（例）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北海道で観測史上初めて震度７の地震が起きた。想定外のことは九州でも起こりえる。</a:t>
              </a:r>
              <a:endParaRPr lang="en-US" altLang="ja-JP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4345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548285" y="12700"/>
            <a:ext cx="1592915" cy="6832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意見・根拠・事実を</a:t>
            </a:r>
            <a:br>
              <a:rPr kumimoji="1"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図で表すと・・・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774772"/>
              </p:ext>
            </p:extLst>
          </p:nvPr>
        </p:nvGraphicFramePr>
        <p:xfrm>
          <a:off x="0" y="0"/>
          <a:ext cx="10548285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0217">
                  <a:extLst>
                    <a:ext uri="{9D8B030D-6E8A-4147-A177-3AD203B41FA5}">
                      <a16:colId xmlns:a16="http://schemas.microsoft.com/office/drawing/2014/main" val="3395450870"/>
                    </a:ext>
                  </a:extLst>
                </a:gridCol>
                <a:gridCol w="8358068">
                  <a:extLst>
                    <a:ext uri="{9D8B030D-6E8A-4147-A177-3AD203B41FA5}">
                      <a16:colId xmlns:a16="http://schemas.microsoft.com/office/drawing/2014/main" val="138845620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kumimoji="1" lang="ja-JP" altLang="en-US" sz="4800" b="1" dirty="0">
                          <a:solidFill>
                            <a:schemeClr val="tx1"/>
                          </a:solidFill>
                        </a:rPr>
                        <a:t>説明文は、意見（主張）を言うためのもの</a:t>
                      </a:r>
                      <a:r>
                        <a:rPr kumimoji="1" lang="en-US" altLang="ja-JP" sz="4800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kumimoji="1" lang="ja-JP" altLang="en-US" sz="72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3600" dirty="0"/>
                    </a:p>
                    <a:p>
                      <a:pPr algn="l"/>
                      <a:endParaRPr kumimoji="1" lang="en-US" altLang="ja-JP" sz="3600" dirty="0"/>
                    </a:p>
                    <a:p>
                      <a:pPr algn="l"/>
                      <a:endParaRPr kumimoji="1" lang="en-US" altLang="ja-JP" sz="3600" dirty="0"/>
                    </a:p>
                    <a:p>
                      <a:pPr algn="l"/>
                      <a:endParaRPr kumimoji="1" lang="en-US" altLang="ja-JP" sz="3600" dirty="0"/>
                    </a:p>
                    <a:p>
                      <a:pPr algn="l"/>
                      <a:endParaRPr kumimoji="1" lang="en-US" altLang="ja-JP" sz="3600" dirty="0"/>
                    </a:p>
                    <a:p>
                      <a:pPr algn="l"/>
                      <a:endParaRPr kumimoji="1" lang="en-US" altLang="ja-JP" sz="3600" dirty="0"/>
                    </a:p>
                    <a:p>
                      <a:pPr algn="l"/>
                      <a:endParaRPr kumimoji="1" lang="en-US" altLang="ja-JP" sz="3600" dirty="0"/>
                    </a:p>
                    <a:p>
                      <a:pPr algn="l"/>
                      <a:endParaRPr kumimoji="1" lang="en-US" altLang="ja-JP" sz="3600" dirty="0"/>
                    </a:p>
                    <a:p>
                      <a:pPr algn="l"/>
                      <a:endParaRPr kumimoji="1" lang="en-US" altLang="ja-JP" sz="3600" dirty="0"/>
                    </a:p>
                    <a:p>
                      <a:pPr algn="l"/>
                      <a:endParaRPr kumimoji="1" lang="en-US" altLang="ja-JP" sz="3600" dirty="0"/>
                    </a:p>
                    <a:p>
                      <a:pPr algn="l"/>
                      <a:endParaRPr kumimoji="1" lang="en-US" altLang="ja-JP" sz="3600" dirty="0"/>
                    </a:p>
                    <a:p>
                      <a:pPr algn="l"/>
                      <a:endParaRPr kumimoji="1" lang="en-US" altLang="ja-JP" sz="3600" dirty="0"/>
                    </a:p>
                    <a:p>
                      <a:pPr algn="l"/>
                      <a:endParaRPr kumimoji="1" lang="en-US" altLang="ja-JP" sz="3600" dirty="0"/>
                    </a:p>
                    <a:p>
                      <a:pPr algn="l"/>
                      <a:r>
                        <a:rPr kumimoji="1" lang="ja-JP" altLang="en-US" sz="3600" dirty="0"/>
                        <a:t>▼</a:t>
                      </a:r>
                      <a:r>
                        <a:rPr kumimoji="1" lang="en-US" altLang="ja-JP" sz="3600" dirty="0"/>
                        <a:t>『</a:t>
                      </a:r>
                      <a:r>
                        <a:rPr kumimoji="1" lang="ja-JP" altLang="en-US" sz="3600" dirty="0"/>
                        <a:t>事実</a:t>
                      </a:r>
                      <a:r>
                        <a:rPr kumimoji="1" lang="en-US" altLang="ja-JP" sz="3600" dirty="0"/>
                        <a:t>』</a:t>
                      </a:r>
                      <a:r>
                        <a:rPr kumimoji="1" lang="ja-JP" altLang="en-US" sz="3600" dirty="0"/>
                        <a:t>は</a:t>
                      </a:r>
                      <a:r>
                        <a:rPr kumimoji="1" lang="en-US" altLang="ja-JP" sz="3600" dirty="0"/>
                        <a:t>『</a:t>
                      </a:r>
                      <a:r>
                        <a:rPr kumimoji="1" lang="ja-JP" altLang="en-US" sz="3600" dirty="0"/>
                        <a:t>根拠</a:t>
                      </a:r>
                      <a:r>
                        <a:rPr kumimoji="1" lang="en-US" altLang="ja-JP" sz="3600" dirty="0"/>
                        <a:t>』</a:t>
                      </a:r>
                      <a:r>
                        <a:rPr kumimoji="1" lang="ja-JP" altLang="en-US" sz="3600" dirty="0"/>
                        <a:t>を支え、</a:t>
                      </a:r>
                      <a:endParaRPr kumimoji="1" lang="en-US" altLang="ja-JP" sz="3600" dirty="0"/>
                    </a:p>
                    <a:p>
                      <a:pPr algn="l"/>
                      <a:r>
                        <a:rPr kumimoji="1" lang="ja-JP" altLang="en-US" sz="3600" dirty="0"/>
                        <a:t>　</a:t>
                      </a:r>
                      <a:r>
                        <a:rPr kumimoji="1" lang="en-US" altLang="ja-JP" sz="3600" dirty="0"/>
                        <a:t>『</a:t>
                      </a:r>
                      <a:r>
                        <a:rPr kumimoji="1" lang="ja-JP" altLang="en-US" sz="3600" dirty="0"/>
                        <a:t>根拠</a:t>
                      </a:r>
                      <a:r>
                        <a:rPr kumimoji="1" lang="en-US" altLang="ja-JP" sz="3600" dirty="0"/>
                        <a:t>』</a:t>
                      </a:r>
                      <a:r>
                        <a:rPr kumimoji="1" lang="ja-JP" altLang="en-US" sz="3600" dirty="0"/>
                        <a:t>は</a:t>
                      </a:r>
                      <a:r>
                        <a:rPr kumimoji="1" lang="en-US" altLang="ja-JP" sz="3600" dirty="0"/>
                        <a:t>『</a:t>
                      </a:r>
                      <a:r>
                        <a:rPr kumimoji="1" lang="ja-JP" altLang="en-US" sz="3600" dirty="0"/>
                        <a:t>意見</a:t>
                      </a:r>
                      <a:r>
                        <a:rPr kumimoji="1" lang="en-US" altLang="ja-JP" sz="3600" dirty="0"/>
                        <a:t>』</a:t>
                      </a:r>
                      <a:r>
                        <a:rPr kumimoji="1" lang="ja-JP" altLang="en-US" sz="3600" dirty="0"/>
                        <a:t>を支える。</a:t>
                      </a:r>
                      <a:endParaRPr kumimoji="1" lang="en-US" altLang="ja-JP" sz="3600" dirty="0"/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803067"/>
                  </a:ext>
                </a:extLst>
              </a:tr>
            </a:tbl>
          </a:graphicData>
        </a:graphic>
      </p:graphicFrame>
      <p:pic>
        <p:nvPicPr>
          <p:cNvPr id="45" name="図 44">
            <a:extLst>
              <a:ext uri="{FF2B5EF4-FFF2-40B4-BE49-F238E27FC236}">
                <a16:creationId xmlns:a16="http://schemas.microsoft.com/office/drawing/2014/main" id="{8E1EC575-B4C5-4D05-98EE-3197D29E2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8932" y="1456773"/>
            <a:ext cx="6370872" cy="394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7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490200" y="25400"/>
            <a:ext cx="1638299" cy="67818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40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「意見」「根拠」「事実」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</a:t>
            </a:r>
            <a:b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まとめよう！</a:t>
            </a:r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580663"/>
              </p:ext>
            </p:extLst>
          </p:nvPr>
        </p:nvGraphicFramePr>
        <p:xfrm>
          <a:off x="0" y="0"/>
          <a:ext cx="10490200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176">
                  <a:extLst>
                    <a:ext uri="{9D8B030D-6E8A-4147-A177-3AD203B41FA5}">
                      <a16:colId xmlns:a16="http://schemas.microsoft.com/office/drawing/2014/main" val="3395450870"/>
                    </a:ext>
                  </a:extLst>
                </a:gridCol>
                <a:gridCol w="8835024">
                  <a:extLst>
                    <a:ext uri="{9D8B030D-6E8A-4147-A177-3AD203B41FA5}">
                      <a16:colId xmlns:a16="http://schemas.microsoft.com/office/drawing/2014/main" val="138845620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solidFill>
                            <a:srgbClr val="FF0000"/>
                          </a:solidFill>
                        </a:rPr>
                        <a:t>意見</a:t>
                      </a:r>
                      <a:r>
                        <a:rPr kumimoji="1" lang="ja-JP" altLang="en-US" sz="4000" b="1" dirty="0">
                          <a:solidFill>
                            <a:schemeClr val="tx1"/>
                          </a:solidFill>
                        </a:rPr>
                        <a:t>に、いくつかの</a:t>
                      </a:r>
                      <a:r>
                        <a:rPr kumimoji="1" lang="ja-JP" altLang="en-US" sz="4000" b="1" dirty="0">
                          <a:solidFill>
                            <a:srgbClr val="FF0000"/>
                          </a:solidFill>
                        </a:rPr>
                        <a:t>事実</a:t>
                      </a:r>
                      <a:r>
                        <a:rPr kumimoji="1" lang="ja-JP" altLang="en-US" sz="4000" b="1" dirty="0">
                          <a:solidFill>
                            <a:schemeClr val="tx1"/>
                          </a:solidFill>
                        </a:rPr>
                        <a:t>と</a:t>
                      </a:r>
                      <a:endParaRPr kumimoji="1" lang="en-US" altLang="ja-JP" sz="4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4000" b="1" dirty="0">
                          <a:solidFill>
                            <a:srgbClr val="FF0000"/>
                          </a:solidFill>
                        </a:rPr>
                        <a:t>根拠</a:t>
                      </a:r>
                      <a:r>
                        <a:rPr kumimoji="1" lang="ja-JP" altLang="en-US" sz="4000" b="1" dirty="0">
                          <a:solidFill>
                            <a:schemeClr val="tx1"/>
                          </a:solidFill>
                        </a:rPr>
                        <a:t>が書かれているよ。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4000" dirty="0"/>
                        <a:t>《</a:t>
                      </a:r>
                      <a:r>
                        <a:rPr kumimoji="1" lang="ja-JP" altLang="en-US" sz="4000" dirty="0"/>
                        <a:t>活動</a:t>
                      </a:r>
                      <a:r>
                        <a:rPr kumimoji="1" lang="en-US" altLang="ja-JP" sz="4000" dirty="0"/>
                        <a:t>》</a:t>
                      </a:r>
                    </a:p>
                    <a:p>
                      <a:pPr algn="l"/>
                      <a:r>
                        <a:rPr kumimoji="1" lang="ja-JP" altLang="en-US" sz="3600" dirty="0"/>
                        <a:t>①</a:t>
                      </a:r>
                      <a:r>
                        <a:rPr kumimoji="1" lang="en-US" altLang="ja-JP" sz="36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『</a:t>
                      </a:r>
                      <a:r>
                        <a:rPr kumimoji="1" lang="ja-JP" altLang="en-US" sz="36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事実</a:t>
                      </a:r>
                      <a:r>
                        <a:rPr kumimoji="1" lang="en-US" altLang="ja-JP" sz="36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』</a:t>
                      </a:r>
                      <a:r>
                        <a:rPr kumimoji="1" lang="ja-JP" altLang="en-US" sz="3600" dirty="0" err="1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、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『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根拠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』</a:t>
                      </a:r>
                      <a:r>
                        <a:rPr kumimoji="1" lang="ja-JP" altLang="en-US" sz="3600" dirty="0" err="1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、</a:t>
                      </a:r>
                      <a:r>
                        <a:rPr kumimoji="1" lang="en-US" altLang="ja-JP" sz="3600" dirty="0">
                          <a:solidFill>
                            <a:schemeClr val="accent6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『</a:t>
                      </a:r>
                      <a:r>
                        <a:rPr kumimoji="1" lang="ja-JP" altLang="en-US" sz="3600" dirty="0">
                          <a:solidFill>
                            <a:schemeClr val="accent6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意見</a:t>
                      </a:r>
                      <a:r>
                        <a:rPr kumimoji="1" lang="en-US" altLang="ja-JP" sz="3600" dirty="0">
                          <a:solidFill>
                            <a:schemeClr val="accent6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』</a:t>
                      </a:r>
                      <a:r>
                        <a:rPr kumimoji="1" lang="ja-JP" altLang="en-US" sz="3600" dirty="0"/>
                        <a:t>を見つける。</a:t>
                      </a:r>
                      <a:endParaRPr kumimoji="1" lang="en-US" altLang="ja-JP" sz="3600" dirty="0"/>
                    </a:p>
                    <a:p>
                      <a:pPr algn="l"/>
                      <a:r>
                        <a:rPr kumimoji="1" lang="ja-JP" altLang="en-US" sz="3600" dirty="0"/>
                        <a:t>②見つけたら、色を付ける。</a:t>
                      </a:r>
                      <a:endParaRPr kumimoji="1" lang="en-US" altLang="ja-JP" sz="3600" dirty="0"/>
                    </a:p>
                    <a:p>
                      <a:pPr algn="l"/>
                      <a:r>
                        <a:rPr kumimoji="1" lang="ja-JP" altLang="en-US" sz="3600" dirty="0"/>
                        <a:t>③表にまとめる。</a:t>
                      </a:r>
                      <a:endParaRPr kumimoji="1" lang="en-US" altLang="ja-JP" sz="3600" dirty="0"/>
                    </a:p>
                    <a:p>
                      <a:pPr algn="l"/>
                      <a:endParaRPr kumimoji="1" lang="en-US" altLang="ja-JP" sz="4000" dirty="0"/>
                    </a:p>
                    <a:p>
                      <a:pPr algn="l"/>
                      <a:endParaRPr kumimoji="1" lang="en-US" altLang="ja-JP" sz="4000" dirty="0"/>
                    </a:p>
                    <a:p>
                      <a:pPr algn="l"/>
                      <a:endParaRPr kumimoji="1" lang="en-US" altLang="ja-JP" sz="4000" dirty="0"/>
                    </a:p>
                    <a:p>
                      <a:pPr algn="l"/>
                      <a:endParaRPr kumimoji="1" lang="ja-JP" altLang="en-US" sz="4000" dirty="0"/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803067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1874518" y="98425"/>
            <a:ext cx="5384800" cy="65405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" name="グループ化 26"/>
          <p:cNvGrpSpPr/>
          <p:nvPr/>
        </p:nvGrpSpPr>
        <p:grpSpPr>
          <a:xfrm>
            <a:off x="2366461" y="434975"/>
            <a:ext cx="4400913" cy="5988050"/>
            <a:chOff x="2844800" y="412750"/>
            <a:chExt cx="4400913" cy="5988050"/>
          </a:xfrm>
        </p:grpSpPr>
        <p:sp>
          <p:nvSpPr>
            <p:cNvPr id="6" name="正方形/長方形 5"/>
            <p:cNvSpPr/>
            <p:nvPr/>
          </p:nvSpPr>
          <p:spPr>
            <a:xfrm>
              <a:off x="4305300" y="412750"/>
              <a:ext cx="1549400" cy="1676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t" anchorCtr="0"/>
            <a:lstStyle/>
            <a:p>
              <a:r>
                <a:rPr kumimoji="1" lang="ja-JP" altLang="en-US" sz="1400" dirty="0">
                  <a:solidFill>
                    <a:sysClr val="windowText" lastClr="000000"/>
                  </a:solidFill>
                </a:rPr>
                <a:t>（意見）</a:t>
              </a: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3148874" y="2508250"/>
              <a:ext cx="1549400" cy="1676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t" anchorCtr="0"/>
            <a:lstStyle/>
            <a:p>
              <a:r>
                <a:rPr kumimoji="1" lang="ja-JP" altLang="en-US" sz="1400" dirty="0">
                  <a:solidFill>
                    <a:sysClr val="windowText" lastClr="000000"/>
                  </a:solidFill>
                </a:rPr>
                <a:t>（根拠）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5415461" y="2508250"/>
              <a:ext cx="1549400" cy="1676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t" anchorCtr="0"/>
            <a:lstStyle/>
            <a:p>
              <a:r>
                <a:rPr kumimoji="1" lang="ja-JP" altLang="en-US" sz="1400" dirty="0">
                  <a:solidFill>
                    <a:sysClr val="windowText" lastClr="000000"/>
                  </a:solidFill>
                </a:rPr>
                <a:t>（根拠）</a:t>
              </a: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844800" y="4724400"/>
              <a:ext cx="876300" cy="1676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t" anchorCtr="0"/>
            <a:lstStyle/>
            <a:p>
              <a:r>
                <a:rPr kumimoji="1" lang="ja-JP" altLang="en-US" sz="1400" dirty="0">
                  <a:solidFill>
                    <a:sysClr val="windowText" lastClr="000000"/>
                  </a:solidFill>
                </a:rPr>
                <a:t>（事実）</a:t>
              </a: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4019913" y="4724400"/>
              <a:ext cx="876300" cy="1676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t" anchorCtr="0"/>
            <a:lstStyle/>
            <a:p>
              <a:r>
                <a:rPr kumimoji="1" lang="ja-JP" altLang="en-US" sz="1400" dirty="0">
                  <a:solidFill>
                    <a:sysClr val="windowText" lastClr="000000"/>
                  </a:solidFill>
                </a:rPr>
                <a:t>（事実）</a:t>
              </a: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5195026" y="4724400"/>
              <a:ext cx="876300" cy="1676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t" anchorCtr="0"/>
            <a:lstStyle/>
            <a:p>
              <a:r>
                <a:rPr kumimoji="1" lang="ja-JP" altLang="en-US" sz="1400" dirty="0">
                  <a:solidFill>
                    <a:sysClr val="windowText" lastClr="000000"/>
                  </a:solidFill>
                </a:rPr>
                <a:t>（事実）</a:t>
              </a: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369413" y="4724400"/>
              <a:ext cx="876300" cy="1676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t" anchorCtr="0"/>
            <a:lstStyle/>
            <a:p>
              <a:r>
                <a:rPr kumimoji="1" lang="ja-JP" altLang="en-US" sz="1400" dirty="0">
                  <a:solidFill>
                    <a:sysClr val="windowText" lastClr="000000"/>
                  </a:solidFill>
                </a:rPr>
                <a:t>（事実）</a:t>
              </a:r>
            </a:p>
          </p:txBody>
        </p:sp>
        <p:cxnSp>
          <p:nvCxnSpPr>
            <p:cNvPr id="16" name="直線コネクタ 15"/>
            <p:cNvCxnSpPr>
              <a:stCxn id="6" idx="2"/>
            </p:cNvCxnSpPr>
            <p:nvPr/>
          </p:nvCxnSpPr>
          <p:spPr>
            <a:xfrm flipH="1">
              <a:off x="3905613" y="2089150"/>
              <a:ext cx="1174387" cy="419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>
              <a:stCxn id="6" idx="2"/>
              <a:endCxn id="10" idx="0"/>
            </p:cNvCxnSpPr>
            <p:nvPr/>
          </p:nvCxnSpPr>
          <p:spPr>
            <a:xfrm>
              <a:off x="5080000" y="2089150"/>
              <a:ext cx="1110161" cy="419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>
              <a:stCxn id="9" idx="2"/>
            </p:cNvCxnSpPr>
            <p:nvPr/>
          </p:nvCxnSpPr>
          <p:spPr>
            <a:xfrm flipH="1">
              <a:off x="3307261" y="4184650"/>
              <a:ext cx="616313" cy="5397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>
              <a:stCxn id="9" idx="2"/>
              <a:endCxn id="13" idx="0"/>
            </p:cNvCxnSpPr>
            <p:nvPr/>
          </p:nvCxnSpPr>
          <p:spPr>
            <a:xfrm>
              <a:off x="3923574" y="4184650"/>
              <a:ext cx="534489" cy="5397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>
              <a:endCxn id="14" idx="0"/>
            </p:cNvCxnSpPr>
            <p:nvPr/>
          </p:nvCxnSpPr>
          <p:spPr>
            <a:xfrm flipH="1">
              <a:off x="5633176" y="4184650"/>
              <a:ext cx="556985" cy="5397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>
              <a:stCxn id="10" idx="2"/>
              <a:endCxn id="15" idx="0"/>
            </p:cNvCxnSpPr>
            <p:nvPr/>
          </p:nvCxnSpPr>
          <p:spPr>
            <a:xfrm>
              <a:off x="6190161" y="4184650"/>
              <a:ext cx="617402" cy="5397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図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337" y="-411382"/>
            <a:ext cx="758383" cy="752914"/>
          </a:xfrm>
          <a:prstGeom prst="rect">
            <a:avLst/>
          </a:prstGeom>
        </p:spPr>
      </p:pic>
      <p:sp>
        <p:nvSpPr>
          <p:cNvPr id="4" name="角丸四角形 3"/>
          <p:cNvSpPr/>
          <p:nvPr/>
        </p:nvSpPr>
        <p:spPr>
          <a:xfrm>
            <a:off x="2032919" y="4420519"/>
            <a:ext cx="5137484" cy="2109704"/>
          </a:xfrm>
          <a:prstGeom prst="roundRect">
            <a:avLst/>
          </a:prstGeom>
          <a:solidFill>
            <a:srgbClr val="FFC000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たくさんあるので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書かなくて良い。</a:t>
            </a:r>
            <a:endParaRPr kumimoji="1" lang="en-US" altLang="ja-JP" sz="32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（ひとまず、意見、根拠を書こう！）</a:t>
            </a:r>
          </a:p>
        </p:txBody>
      </p:sp>
    </p:spTree>
    <p:extLst>
      <p:ext uri="{BB962C8B-B14F-4D97-AF65-F5344CB8AC3E}">
        <p14:creationId xmlns:p14="http://schemas.microsoft.com/office/powerpoint/2010/main" val="2357646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46674" y="25400"/>
            <a:ext cx="1232626" cy="6807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文章構成図を書こう！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881262"/>
              </p:ext>
            </p:extLst>
          </p:nvPr>
        </p:nvGraphicFramePr>
        <p:xfrm>
          <a:off x="0" y="0"/>
          <a:ext cx="10946674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2937">
                  <a:extLst>
                    <a:ext uri="{9D8B030D-6E8A-4147-A177-3AD203B41FA5}">
                      <a16:colId xmlns:a16="http://schemas.microsoft.com/office/drawing/2014/main" val="3395450870"/>
                    </a:ext>
                  </a:extLst>
                </a:gridCol>
                <a:gridCol w="8673737">
                  <a:extLst>
                    <a:ext uri="{9D8B030D-6E8A-4147-A177-3AD203B41FA5}">
                      <a16:colId xmlns:a16="http://schemas.microsoft.com/office/drawing/2014/main" val="138845620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最初はむずかしいけど、できるようになると</a:t>
                      </a:r>
                      <a:r>
                        <a:rPr kumimoji="1" lang="ja-JP" altLang="en-US" sz="4000" b="1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ゲーム感覚</a:t>
                      </a:r>
                      <a:r>
                        <a:rPr kumimoji="1" lang="ja-JP" altLang="en-US" sz="40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でできます。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4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文章構成図って何だろう。</a:t>
                      </a:r>
                      <a:endParaRPr kumimoji="1" lang="en-US" altLang="ja-JP" sz="4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r>
                        <a:rPr kumimoji="1" lang="en-US" altLang="ja-JP" sz="4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…</a:t>
                      </a:r>
                      <a:r>
                        <a:rPr kumimoji="1" lang="ja-JP" altLang="en-US" sz="3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形式段落の関係を表したもの・・。</a:t>
                      </a:r>
                      <a:endParaRPr kumimoji="1" lang="en-US" altLang="ja-JP" sz="4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endParaRPr kumimoji="1" lang="en-US" altLang="ja-JP" sz="4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endParaRPr kumimoji="1" lang="en-US" altLang="ja-JP" sz="4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endParaRPr kumimoji="1" lang="en-US" altLang="ja-JP" sz="4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endParaRPr kumimoji="1" lang="en-US" altLang="ja-JP" sz="4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endParaRPr kumimoji="1" lang="en-US" altLang="ja-JP" sz="4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endParaRPr kumimoji="1" lang="en-US" altLang="ja-JP" sz="4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endParaRPr kumimoji="1" lang="en-US" altLang="ja-JP" sz="4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r>
                        <a:rPr kumimoji="1" lang="en-US" altLang="ja-JP" sz="4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《</a:t>
                      </a:r>
                      <a:r>
                        <a:rPr kumimoji="1" lang="ja-JP" altLang="en-US" sz="4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活動</a:t>
                      </a:r>
                      <a:r>
                        <a:rPr kumimoji="1" lang="en-US" altLang="ja-JP" sz="4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》</a:t>
                      </a:r>
                    </a:p>
                    <a:p>
                      <a:pPr algn="l"/>
                      <a:r>
                        <a:rPr kumimoji="1" lang="ja-JP" altLang="en-US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①文章を読み、形式段落のつながりを考える。</a:t>
                      </a:r>
                      <a:endParaRPr kumimoji="1" lang="en-US" altLang="ja-JP" sz="3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②文章構成図を書く。</a:t>
                      </a:r>
                      <a:endParaRPr kumimoji="1" lang="en-US" altLang="ja-JP" sz="3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endParaRPr kumimoji="1" lang="en-US" altLang="ja-JP" sz="4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endParaRPr kumimoji="1" lang="en-US" altLang="ja-JP" sz="4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endParaRPr kumimoji="1" lang="en-US" altLang="ja-JP" sz="4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endParaRPr kumimoji="1" lang="ja-JP" altLang="en-US" sz="4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803067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5536504" y="158750"/>
            <a:ext cx="3662779" cy="65405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 anchorCtr="0"/>
          <a:lstStyle/>
          <a:p>
            <a:r>
              <a:rPr lang="en-US" altLang="ja-JP" sz="4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rPr>
              <a:t>《</a:t>
            </a:r>
            <a:r>
              <a:rPr lang="ja-JP" altLang="en-US" sz="4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rPr>
              <a:t>文章構成図</a:t>
            </a:r>
            <a:r>
              <a:rPr lang="en-US" altLang="ja-JP" sz="4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rPr>
              <a:t>》</a:t>
            </a:r>
          </a:p>
        </p:txBody>
      </p:sp>
      <p:grpSp>
        <p:nvGrpSpPr>
          <p:cNvPr id="64" name="グループ化 63"/>
          <p:cNvGrpSpPr/>
          <p:nvPr/>
        </p:nvGrpSpPr>
        <p:grpSpPr>
          <a:xfrm>
            <a:off x="5840497" y="515862"/>
            <a:ext cx="2413302" cy="5826275"/>
            <a:chOff x="6267475" y="770109"/>
            <a:chExt cx="2413302" cy="5826275"/>
          </a:xfrm>
        </p:grpSpPr>
        <p:sp>
          <p:nvSpPr>
            <p:cNvPr id="3" name="楕円 2"/>
            <p:cNvSpPr/>
            <p:nvPr/>
          </p:nvSpPr>
          <p:spPr>
            <a:xfrm>
              <a:off x="7164887" y="770109"/>
              <a:ext cx="601249" cy="61309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ysClr val="windowText" lastClr="000000"/>
                  </a:solidFill>
                </a:rPr>
                <a:t>１</a:t>
              </a:r>
            </a:p>
          </p:txBody>
        </p:sp>
        <p:grpSp>
          <p:nvGrpSpPr>
            <p:cNvPr id="35" name="グループ化 34"/>
            <p:cNvGrpSpPr/>
            <p:nvPr/>
          </p:nvGrpSpPr>
          <p:grpSpPr>
            <a:xfrm>
              <a:off x="6267475" y="1383208"/>
              <a:ext cx="2396073" cy="1735386"/>
              <a:chOff x="6267475" y="1383208"/>
              <a:chExt cx="2396073" cy="1735386"/>
            </a:xfrm>
          </p:grpSpPr>
          <p:sp>
            <p:nvSpPr>
              <p:cNvPr id="8" name="楕円 7"/>
              <p:cNvSpPr/>
              <p:nvPr/>
            </p:nvSpPr>
            <p:spPr>
              <a:xfrm>
                <a:off x="8062299" y="1637800"/>
                <a:ext cx="601249" cy="61309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800" dirty="0">
                    <a:solidFill>
                      <a:sysClr val="windowText" lastClr="000000"/>
                    </a:solidFill>
                  </a:rPr>
                  <a:t>３</a:t>
                </a:r>
              </a:p>
            </p:txBody>
          </p:sp>
          <p:sp>
            <p:nvSpPr>
              <p:cNvPr id="9" name="楕円 8"/>
              <p:cNvSpPr/>
              <p:nvPr/>
            </p:nvSpPr>
            <p:spPr>
              <a:xfrm>
                <a:off x="7164887" y="2505495"/>
                <a:ext cx="601249" cy="61309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800" dirty="0">
                    <a:solidFill>
                      <a:sysClr val="windowText" lastClr="000000"/>
                    </a:solidFill>
                  </a:rPr>
                  <a:t>４</a:t>
                </a:r>
              </a:p>
            </p:txBody>
          </p:sp>
          <p:sp>
            <p:nvSpPr>
              <p:cNvPr id="18" name="楕円 17"/>
              <p:cNvSpPr/>
              <p:nvPr/>
            </p:nvSpPr>
            <p:spPr>
              <a:xfrm>
                <a:off x="6267475" y="1637801"/>
                <a:ext cx="601249" cy="61309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800" dirty="0">
                    <a:solidFill>
                      <a:sysClr val="windowText" lastClr="000000"/>
                    </a:solidFill>
                  </a:rPr>
                  <a:t>２</a:t>
                </a:r>
              </a:p>
            </p:txBody>
          </p:sp>
          <p:grpSp>
            <p:nvGrpSpPr>
              <p:cNvPr id="29" name="グループ化 28"/>
              <p:cNvGrpSpPr/>
              <p:nvPr/>
            </p:nvGrpSpPr>
            <p:grpSpPr>
              <a:xfrm>
                <a:off x="6568099" y="1383208"/>
                <a:ext cx="1794825" cy="254593"/>
                <a:chOff x="6568099" y="1383208"/>
                <a:chExt cx="1794825" cy="254593"/>
              </a:xfrm>
            </p:grpSpPr>
            <p:cxnSp>
              <p:nvCxnSpPr>
                <p:cNvPr id="20" name="直線コネクタ 19"/>
                <p:cNvCxnSpPr>
                  <a:stCxn id="3" idx="4"/>
                </p:cNvCxnSpPr>
                <p:nvPr/>
              </p:nvCxnSpPr>
              <p:spPr>
                <a:xfrm flipH="1">
                  <a:off x="7465511" y="1383208"/>
                  <a:ext cx="1" cy="12729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コネクタ 21"/>
                <p:cNvCxnSpPr>
                  <a:endCxn id="18" idx="0"/>
                </p:cNvCxnSpPr>
                <p:nvPr/>
              </p:nvCxnSpPr>
              <p:spPr>
                <a:xfrm>
                  <a:off x="6568099" y="1510504"/>
                  <a:ext cx="1" cy="12729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コネクタ 23"/>
                <p:cNvCxnSpPr>
                  <a:endCxn id="8" idx="0"/>
                </p:cNvCxnSpPr>
                <p:nvPr/>
              </p:nvCxnSpPr>
              <p:spPr>
                <a:xfrm>
                  <a:off x="8362923" y="1510504"/>
                  <a:ext cx="1" cy="12729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コネクタ 25"/>
                <p:cNvCxnSpPr/>
                <p:nvPr/>
              </p:nvCxnSpPr>
              <p:spPr>
                <a:xfrm>
                  <a:off x="6568099" y="1510504"/>
                  <a:ext cx="1794824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グループ化 29"/>
              <p:cNvGrpSpPr/>
              <p:nvPr/>
            </p:nvGrpSpPr>
            <p:grpSpPr>
              <a:xfrm rot="10800000">
                <a:off x="6568098" y="2257921"/>
                <a:ext cx="1794825" cy="254593"/>
                <a:chOff x="6568099" y="1383208"/>
                <a:chExt cx="1794825" cy="254593"/>
              </a:xfrm>
            </p:grpSpPr>
            <p:cxnSp>
              <p:nvCxnSpPr>
                <p:cNvPr id="31" name="直線コネクタ 30"/>
                <p:cNvCxnSpPr/>
                <p:nvPr/>
              </p:nvCxnSpPr>
              <p:spPr>
                <a:xfrm flipH="1">
                  <a:off x="7465511" y="1383208"/>
                  <a:ext cx="1" cy="12729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コネクタ 31"/>
                <p:cNvCxnSpPr/>
                <p:nvPr/>
              </p:nvCxnSpPr>
              <p:spPr>
                <a:xfrm>
                  <a:off x="6568099" y="1510504"/>
                  <a:ext cx="1" cy="12729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コネクタ 32"/>
                <p:cNvCxnSpPr/>
                <p:nvPr/>
              </p:nvCxnSpPr>
              <p:spPr>
                <a:xfrm>
                  <a:off x="8362923" y="1510504"/>
                  <a:ext cx="1" cy="12729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コネクタ 33"/>
                <p:cNvCxnSpPr/>
                <p:nvPr/>
              </p:nvCxnSpPr>
              <p:spPr>
                <a:xfrm>
                  <a:off x="6568099" y="1510504"/>
                  <a:ext cx="1794824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6" name="グループ化 35"/>
            <p:cNvGrpSpPr/>
            <p:nvPr/>
          </p:nvGrpSpPr>
          <p:grpSpPr>
            <a:xfrm>
              <a:off x="6284704" y="3118594"/>
              <a:ext cx="2396073" cy="1735386"/>
              <a:chOff x="6267475" y="1383208"/>
              <a:chExt cx="2396073" cy="1735386"/>
            </a:xfrm>
          </p:grpSpPr>
          <p:sp>
            <p:nvSpPr>
              <p:cNvPr id="37" name="楕円 36"/>
              <p:cNvSpPr/>
              <p:nvPr/>
            </p:nvSpPr>
            <p:spPr>
              <a:xfrm>
                <a:off x="8062299" y="1637800"/>
                <a:ext cx="601249" cy="61309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>
                    <a:solidFill>
                      <a:sysClr val="windowText" lastClr="000000"/>
                    </a:solidFill>
                  </a:rPr>
                  <a:t>6</a:t>
                </a:r>
                <a:endParaRPr kumimoji="1" lang="ja-JP" altLang="en-US" sz="28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8" name="楕円 37"/>
              <p:cNvSpPr/>
              <p:nvPr/>
            </p:nvSpPr>
            <p:spPr>
              <a:xfrm>
                <a:off x="7164887" y="2505495"/>
                <a:ext cx="601249" cy="61309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>
                    <a:solidFill>
                      <a:sysClr val="windowText" lastClr="000000"/>
                    </a:solidFill>
                  </a:rPr>
                  <a:t>7</a:t>
                </a:r>
                <a:endParaRPr kumimoji="1" lang="ja-JP" altLang="en-US" sz="28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9" name="楕円 38"/>
              <p:cNvSpPr/>
              <p:nvPr/>
            </p:nvSpPr>
            <p:spPr>
              <a:xfrm>
                <a:off x="6267475" y="1637801"/>
                <a:ext cx="601249" cy="61309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>
                    <a:solidFill>
                      <a:sysClr val="windowText" lastClr="000000"/>
                    </a:solidFill>
                  </a:rPr>
                  <a:t>5</a:t>
                </a:r>
              </a:p>
            </p:txBody>
          </p:sp>
          <p:grpSp>
            <p:nvGrpSpPr>
              <p:cNvPr id="40" name="グループ化 39"/>
              <p:cNvGrpSpPr/>
              <p:nvPr/>
            </p:nvGrpSpPr>
            <p:grpSpPr>
              <a:xfrm>
                <a:off x="6568099" y="1383208"/>
                <a:ext cx="1794825" cy="254593"/>
                <a:chOff x="6568099" y="1383208"/>
                <a:chExt cx="1794825" cy="254593"/>
              </a:xfrm>
            </p:grpSpPr>
            <p:cxnSp>
              <p:nvCxnSpPr>
                <p:cNvPr id="46" name="直線コネクタ 45"/>
                <p:cNvCxnSpPr/>
                <p:nvPr/>
              </p:nvCxnSpPr>
              <p:spPr>
                <a:xfrm flipH="1">
                  <a:off x="7465511" y="1383208"/>
                  <a:ext cx="1" cy="12729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コネクタ 46"/>
                <p:cNvCxnSpPr>
                  <a:endCxn id="39" idx="0"/>
                </p:cNvCxnSpPr>
                <p:nvPr/>
              </p:nvCxnSpPr>
              <p:spPr>
                <a:xfrm>
                  <a:off x="6568099" y="1510504"/>
                  <a:ext cx="1" cy="12729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コネクタ 47"/>
                <p:cNvCxnSpPr>
                  <a:endCxn id="37" idx="0"/>
                </p:cNvCxnSpPr>
                <p:nvPr/>
              </p:nvCxnSpPr>
              <p:spPr>
                <a:xfrm>
                  <a:off x="8362923" y="1510504"/>
                  <a:ext cx="1" cy="12729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/>
                <p:cNvCxnSpPr/>
                <p:nvPr/>
              </p:nvCxnSpPr>
              <p:spPr>
                <a:xfrm>
                  <a:off x="6568099" y="1510504"/>
                  <a:ext cx="1794824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グループ化 40"/>
              <p:cNvGrpSpPr/>
              <p:nvPr/>
            </p:nvGrpSpPr>
            <p:grpSpPr>
              <a:xfrm rot="10800000">
                <a:off x="6568098" y="2257921"/>
                <a:ext cx="1794825" cy="254593"/>
                <a:chOff x="6568099" y="1383208"/>
                <a:chExt cx="1794825" cy="254593"/>
              </a:xfrm>
            </p:grpSpPr>
            <p:cxnSp>
              <p:nvCxnSpPr>
                <p:cNvPr id="42" name="直線コネクタ 41"/>
                <p:cNvCxnSpPr/>
                <p:nvPr/>
              </p:nvCxnSpPr>
              <p:spPr>
                <a:xfrm flipH="1">
                  <a:off x="7465511" y="1383208"/>
                  <a:ext cx="1" cy="12729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コネクタ 42"/>
                <p:cNvCxnSpPr/>
                <p:nvPr/>
              </p:nvCxnSpPr>
              <p:spPr>
                <a:xfrm>
                  <a:off x="6568099" y="1510504"/>
                  <a:ext cx="1" cy="12729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コネクタ 43"/>
                <p:cNvCxnSpPr/>
                <p:nvPr/>
              </p:nvCxnSpPr>
              <p:spPr>
                <a:xfrm>
                  <a:off x="8362923" y="1510504"/>
                  <a:ext cx="1" cy="12729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線コネクタ 44"/>
                <p:cNvCxnSpPr/>
                <p:nvPr/>
              </p:nvCxnSpPr>
              <p:spPr>
                <a:xfrm>
                  <a:off x="6568099" y="1510504"/>
                  <a:ext cx="1794824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0" name="グループ化 49"/>
            <p:cNvGrpSpPr/>
            <p:nvPr/>
          </p:nvGrpSpPr>
          <p:grpSpPr>
            <a:xfrm>
              <a:off x="6284701" y="4860998"/>
              <a:ext cx="2396073" cy="1735386"/>
              <a:chOff x="6267475" y="1383208"/>
              <a:chExt cx="2396073" cy="1735386"/>
            </a:xfrm>
          </p:grpSpPr>
          <p:sp>
            <p:nvSpPr>
              <p:cNvPr id="51" name="楕円 50"/>
              <p:cNvSpPr/>
              <p:nvPr/>
            </p:nvSpPr>
            <p:spPr>
              <a:xfrm>
                <a:off x="8062299" y="1637800"/>
                <a:ext cx="601249" cy="61309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>
                    <a:solidFill>
                      <a:sysClr val="windowText" lastClr="000000"/>
                    </a:solidFill>
                  </a:rPr>
                  <a:t>9</a:t>
                </a:r>
                <a:endParaRPr kumimoji="1" lang="ja-JP" altLang="en-US" sz="28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2" name="楕円 51"/>
              <p:cNvSpPr/>
              <p:nvPr/>
            </p:nvSpPr>
            <p:spPr>
              <a:xfrm>
                <a:off x="7164887" y="2505495"/>
                <a:ext cx="601249" cy="61309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dirty="0">
                    <a:solidFill>
                      <a:sysClr val="windowText" lastClr="000000"/>
                    </a:solidFill>
                  </a:rPr>
                  <a:t>10</a:t>
                </a:r>
                <a:endParaRPr kumimoji="1" lang="ja-JP" altLang="en-US" sz="16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3" name="楕円 52"/>
              <p:cNvSpPr/>
              <p:nvPr/>
            </p:nvSpPr>
            <p:spPr>
              <a:xfrm>
                <a:off x="6267475" y="1637801"/>
                <a:ext cx="601249" cy="61309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>
                    <a:solidFill>
                      <a:sysClr val="windowText" lastClr="000000"/>
                    </a:solidFill>
                  </a:rPr>
                  <a:t>8</a:t>
                </a:r>
                <a:endParaRPr kumimoji="1" lang="ja-JP" altLang="en-US" sz="2800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54" name="グループ化 53"/>
              <p:cNvGrpSpPr/>
              <p:nvPr/>
            </p:nvGrpSpPr>
            <p:grpSpPr>
              <a:xfrm>
                <a:off x="6568099" y="1383208"/>
                <a:ext cx="1794825" cy="254593"/>
                <a:chOff x="6568099" y="1383208"/>
                <a:chExt cx="1794825" cy="254593"/>
              </a:xfrm>
            </p:grpSpPr>
            <p:cxnSp>
              <p:nvCxnSpPr>
                <p:cNvPr id="60" name="直線コネクタ 59"/>
                <p:cNvCxnSpPr/>
                <p:nvPr/>
              </p:nvCxnSpPr>
              <p:spPr>
                <a:xfrm flipH="1">
                  <a:off x="7465511" y="1383208"/>
                  <a:ext cx="1" cy="12729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/>
                <p:cNvCxnSpPr>
                  <a:endCxn id="53" idx="0"/>
                </p:cNvCxnSpPr>
                <p:nvPr/>
              </p:nvCxnSpPr>
              <p:spPr>
                <a:xfrm>
                  <a:off x="6568099" y="1510504"/>
                  <a:ext cx="1" cy="12729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/>
                <p:cNvCxnSpPr>
                  <a:endCxn id="51" idx="0"/>
                </p:cNvCxnSpPr>
                <p:nvPr/>
              </p:nvCxnSpPr>
              <p:spPr>
                <a:xfrm>
                  <a:off x="8362923" y="1510504"/>
                  <a:ext cx="1" cy="12729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/>
                <p:cNvCxnSpPr/>
                <p:nvPr/>
              </p:nvCxnSpPr>
              <p:spPr>
                <a:xfrm>
                  <a:off x="6568099" y="1510504"/>
                  <a:ext cx="1794824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5" name="グループ化 54"/>
              <p:cNvGrpSpPr/>
              <p:nvPr/>
            </p:nvGrpSpPr>
            <p:grpSpPr>
              <a:xfrm rot="10800000">
                <a:off x="6568098" y="2257921"/>
                <a:ext cx="1794825" cy="254593"/>
                <a:chOff x="6568099" y="1383208"/>
                <a:chExt cx="1794825" cy="254593"/>
              </a:xfrm>
            </p:grpSpPr>
            <p:cxnSp>
              <p:nvCxnSpPr>
                <p:cNvPr id="56" name="直線コネクタ 55"/>
                <p:cNvCxnSpPr/>
                <p:nvPr/>
              </p:nvCxnSpPr>
              <p:spPr>
                <a:xfrm flipH="1">
                  <a:off x="7465511" y="1383208"/>
                  <a:ext cx="1" cy="12729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/>
                <p:cNvCxnSpPr/>
                <p:nvPr/>
              </p:nvCxnSpPr>
              <p:spPr>
                <a:xfrm>
                  <a:off x="6568099" y="1510504"/>
                  <a:ext cx="1" cy="12729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/>
                <p:cNvCxnSpPr/>
                <p:nvPr/>
              </p:nvCxnSpPr>
              <p:spPr>
                <a:xfrm>
                  <a:off x="8362923" y="1510504"/>
                  <a:ext cx="1" cy="12729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/>
                <p:cNvCxnSpPr/>
                <p:nvPr/>
              </p:nvCxnSpPr>
              <p:spPr>
                <a:xfrm>
                  <a:off x="6568099" y="1510504"/>
                  <a:ext cx="1794824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13306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5737</TotalTime>
  <Words>628</Words>
  <Application>Microsoft Office PowerPoint</Application>
  <PresentationFormat>ワイド画面</PresentationFormat>
  <Paragraphs>142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ＤＦ特太ゴシック体</vt:lpstr>
      <vt:lpstr>ＤＦ平成明朝体W3</vt:lpstr>
      <vt:lpstr>HGS教科書体</vt:lpstr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「初め」「中」「終わり」とは</vt:lpstr>
      <vt:lpstr>「初め」「中」「終わり」</vt:lpstr>
      <vt:lpstr>説明文のポイント</vt:lpstr>
      <vt:lpstr>ポイント</vt:lpstr>
      <vt:lpstr>意見・根拠・事実を 図で表すと・・・</vt:lpstr>
      <vt:lpstr>「意見」「根拠」「事実」を まとめよう！</vt:lpstr>
      <vt:lpstr>文章構成図を書こう！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file</dc:title>
  <dc:creator>ゆるふわ先生</dc:creator>
  <cp:lastModifiedBy>K N</cp:lastModifiedBy>
  <cp:revision>212</cp:revision>
  <cp:lastPrinted>2018-10-30T06:23:10Z</cp:lastPrinted>
  <dcterms:created xsi:type="dcterms:W3CDTF">2017-08-21T07:06:53Z</dcterms:created>
  <dcterms:modified xsi:type="dcterms:W3CDTF">2023-12-17T11:35:18Z</dcterms:modified>
</cp:coreProperties>
</file>